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1" r:id="rId2"/>
    <p:sldMasterId id="2147483683" r:id="rId3"/>
    <p:sldMasterId id="2147483697" r:id="rId4"/>
    <p:sldMasterId id="2147483711" r:id="rId5"/>
  </p:sldMasterIdLst>
  <p:notesMasterIdLst>
    <p:notesMasterId r:id="rId31"/>
  </p:notesMasterIdLst>
  <p:sldIdLst>
    <p:sldId id="277" r:id="rId6"/>
    <p:sldId id="295" r:id="rId7"/>
    <p:sldId id="301" r:id="rId8"/>
    <p:sldId id="325" r:id="rId9"/>
    <p:sldId id="298" r:id="rId10"/>
    <p:sldId id="286" r:id="rId11"/>
    <p:sldId id="316" r:id="rId12"/>
    <p:sldId id="304" r:id="rId13"/>
    <p:sldId id="292" r:id="rId14"/>
    <p:sldId id="283" r:id="rId15"/>
    <p:sldId id="289" r:id="rId16"/>
    <p:sldId id="307" r:id="rId17"/>
    <p:sldId id="280" r:id="rId18"/>
    <p:sldId id="310" r:id="rId19"/>
    <p:sldId id="313" r:id="rId20"/>
    <p:sldId id="319" r:id="rId21"/>
    <p:sldId id="274" r:id="rId22"/>
    <p:sldId id="259" r:id="rId23"/>
    <p:sldId id="262" r:id="rId24"/>
    <p:sldId id="265" r:id="rId25"/>
    <p:sldId id="268" r:id="rId26"/>
    <p:sldId id="271" r:id="rId27"/>
    <p:sldId id="322" r:id="rId28"/>
    <p:sldId id="328" r:id="rId29"/>
    <p:sldId id="331" r:id="rId30"/>
  </p:sldIdLst>
  <p:sldSz cx="12192000" cy="6858000"/>
  <p:notesSz cx="6858000" cy="9144000"/>
  <p:embeddedFontLst>
    <p:embeddedFont>
      <p:font typeface="Arial Black" panose="020B0A04020102020204" pitchFamily="34" charset="0"/>
      <p:regular r:id="rId32"/>
      <p:bold r:id="rId33"/>
    </p:embeddedFont>
    <p:embeddedFont>
      <p:font typeface="Bell MT" panose="02020503060305020303" pitchFamily="18" charset="0"/>
      <p:regular r:id="rId34"/>
      <p:bold r:id="rId35"/>
      <p:italic r:id="rId36"/>
      <p:boldItalic r:id="rId37"/>
    </p:embeddedFont>
    <p:embeddedFont>
      <p:font typeface="Berlin Sans FB" panose="020E0602020502020306" pitchFamily="34" charset="0"/>
      <p:regular r:id="rId38"/>
      <p:bold r:id="rId39"/>
    </p:embeddedFont>
    <p:embeddedFont>
      <p:font typeface="Berlin Sans FB Demi" panose="020E0802020502020306" pitchFamily="34" charset="0"/>
      <p:bold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Libre Baskerville" panose="02000000000000000000" pitchFamily="2" charset="0"/>
      <p:regular r:id="rId45"/>
      <p:bold r:id="rId46"/>
      <p: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custDataLst>
    <p:tags r:id="rId5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3308692-AF0E-444D-9AAB-30F4762B1CE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Style>
        <a:tcBdr/>
        <a:fill>
          <a:solidFill>
            <a:srgbClr val="CDD4EA"/>
          </a:solidFill>
        </a:fill>
      </a:tcStyle>
    </a:band1H>
    <a:band1V>
      <a:tcStyle>
        <a:tcBdr/>
        <a:fill>
          <a:solidFill>
            <a:srgbClr val="CDD4EA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6076DF0-FD00-4DCC-BF70-B142A949027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68" d="100"/>
          <a:sy n="68" d="100"/>
        </p:scale>
        <p:origin x="77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8.fntdata"/><Relationship Id="rId21" Type="http://schemas.openxmlformats.org/officeDocument/2006/relationships/slide" Target="slides/slide16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10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font" Target="fonts/font20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itchFamily="34" charset="0"/>
      <a:defRPr sz="1400" b="0" i="0" u="none" strike="noStrike" cap="none">
        <a:solidFill>
          <a:srgbClr val="000000"/>
        </a:solidFill>
        <a:latin typeface="Arial" pitchFamily="34" charset="0"/>
        <a:ea typeface="Arial" pitchFamily="34" charset="0"/>
        <a:cs typeface="Arial" pitchFamily="34" charset="0"/>
        <a:sym typeface="Arial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f3b384ff79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1" name="Google Shape;111;gf3b384ff7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f3b384ff79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gf3b384ff79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" name="Google Shape;1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1" name="Google Shape;24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f3b384ff79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f3b384ff79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/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7" name="Google Shape;2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/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/>
          </a:lstStyle>
          <a:p>
            <a:fld id="{C3B08388-13E5-47BF-9AA0-59CD46AE1556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/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/>
          </a:lstStyle>
          <a:p>
            <a:fld id="{B4DCE87F-DEF3-4DA4-A830-FDEE9C3DFFF2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defPPr/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defPPr/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/>
          </a:lstStyle>
          <a:p>
            <a:fld id="{5290B18F-7B53-4736-A940-D1D7B33BC429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defPPr/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defPPr/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>
            <a:defPPr/>
          </a:lstStyle>
          <a:p>
            <a:fld id="{3BF183E9-A03D-4476-807E-E7AA03836EE4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  <a:lvl1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defPPr/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defPPr/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defPPr/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defPPr/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>
            <a:defPPr/>
          </a:lstStyle>
          <a:p>
            <a:fld id="{05105132-6A2B-428A-A935-441A5733B594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>
            <a:defPPr/>
          </a:lstStyle>
          <a:p>
            <a:fld id="{954254AD-7F8C-4B0A-9F1A-4CB44D8EDEAA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>
            <a:defPPr/>
          </a:lstStyle>
          <a:p>
            <a:fld id="{69B52C40-74B5-42B5-B29E-3A97B4EA3137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defPPr/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/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/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>
            <a:defPPr/>
          </a:lstStyle>
          <a:p>
            <a:fld id="{E676D040-8A88-401B-A082-335CC58EE9B3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defPPr/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defPPr/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defPPr/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>
            <a:defPPr/>
          </a:lstStyle>
          <a:p>
            <a:fld id="{99705286-706D-4EED-96C8-0CB6867DBB06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/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/>
          </a:lstStyle>
          <a:p>
            <a:fld id="{062181D7-7A14-41C5-98AA-9A33E01EDE43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>
            <a:def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/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/>
          </a:lstStyle>
          <a:p>
            <a:fld id="{24357E9C-894E-44EF-A064-348917528DE6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>
            <a:defPPr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/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/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/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big image">
  <p:cSld name="Left big imag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>
            <a:spLocks noGrp="1"/>
          </p:cNvSpPr>
          <p:nvPr>
            <p:ph type="pic" idx="2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222F28"/>
          </a:solidFill>
          <a:ln>
            <a:noFill/>
          </a:ln>
        </p:spPr>
        <p:txBody>
          <a:bodyPr/>
          <a:lstStyle>
            <a:defPPr/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430084" y="558887"/>
            <a:ext cx="5713916" cy="17129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defPPr/>
            <a:lvl1pPr marL="457200" lvl="0" indent="-22860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3300"/>
              <a:buFont typeface="Calibri"/>
              <a:buNone/>
              <a:defRPr sz="33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3648504" y="696793"/>
            <a:ext cx="5089097" cy="1437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4800"/>
              <a:buFont typeface="Roboto"/>
              <a:buNone/>
              <a:defRPr sz="4800" b="1"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3"/>
          </p:nvPr>
        </p:nvSpPr>
        <p:spPr>
          <a:xfrm>
            <a:off x="4695372" y="2534146"/>
            <a:ext cx="4042229" cy="26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4"/>
          </p:nvPr>
        </p:nvSpPr>
        <p:spPr>
          <a:xfrm>
            <a:off x="4695371" y="2795446"/>
            <a:ext cx="4042229" cy="74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900"/>
              <a:buFont typeface="Calibri"/>
              <a:buNone/>
              <a:defRPr sz="900">
                <a:solidFill>
                  <a:schemeClr val="l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5"/>
          </p:nvPr>
        </p:nvSpPr>
        <p:spPr>
          <a:xfrm>
            <a:off x="4695372" y="3657345"/>
            <a:ext cx="4042229" cy="26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6"/>
          </p:nvPr>
        </p:nvSpPr>
        <p:spPr>
          <a:xfrm>
            <a:off x="4695371" y="3918645"/>
            <a:ext cx="4042229" cy="74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900"/>
              <a:buFont typeface="Calibri"/>
              <a:buNone/>
              <a:defRPr sz="900">
                <a:solidFill>
                  <a:schemeClr val="l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456154" y="1908923"/>
            <a:ext cx="7839806" cy="2417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Roboto"/>
              <a:buNone/>
              <a:defRPr sz="4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456154" y="4278085"/>
            <a:ext cx="7839806" cy="384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400"/>
              <a:buChar char=" "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ts val="6000"/>
              <a:buFont typeface="Calibri"/>
              <a:buNone/>
              <a:defRPr sz="6000">
                <a:solidFill>
                  <a:srgbClr val="262626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None/>
              <a:defRPr sz="18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cxnSp>
        <p:nvCxnSpPr>
          <p:cNvPr id="46" name="Google Shape;46;p6"/>
          <p:cNvCxnSpPr/>
          <p:nvPr/>
        </p:nvCxnSpPr>
        <p:spPr>
          <a:xfrm>
            <a:off x="905744" y="325755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ts val="6000"/>
              <a:buFont typeface="Calibri"/>
              <a:buNone/>
              <a:defRPr sz="6000" b="0">
                <a:solidFill>
                  <a:srgbClr val="262626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None/>
              <a:defRPr sz="18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cxnSp>
        <p:nvCxnSpPr>
          <p:cNvPr id="55" name="Google Shape;55;p7"/>
          <p:cNvCxnSpPr/>
          <p:nvPr/>
        </p:nvCxnSpPr>
        <p:spPr>
          <a:xfrm>
            <a:off x="905744" y="325755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822959" y="1384301"/>
            <a:ext cx="370332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2"/>
          </p:nvPr>
        </p:nvSpPr>
        <p:spPr>
          <a:xfrm>
            <a:off x="4663440" y="1384301"/>
            <a:ext cx="370332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500"/>
              <a:buNone/>
              <a:defRPr sz="15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822960" y="1936751"/>
            <a:ext cx="3703320" cy="253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3"/>
          </p:nvPr>
        </p:nvSpPr>
        <p:spPr>
          <a:xfrm>
            <a:off x="4663440" y="1384539"/>
            <a:ext cx="3703320" cy="55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500"/>
              <a:buNone/>
              <a:defRPr sz="15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4"/>
          </p:nvPr>
        </p:nvSpPr>
        <p:spPr>
          <a:xfrm>
            <a:off x="4663440" y="1936751"/>
            <a:ext cx="3703320" cy="253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9" name="Google Shape;79;p11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2700"/>
              <a:buFont typeface="Calibri"/>
              <a:buNone/>
              <a:defRPr sz="2700" b="0">
                <a:solidFill>
                  <a:srgbClr val="FFFFFF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body" idx="1"/>
          </p:nvPr>
        </p:nvSpPr>
        <p:spPr>
          <a:xfrm>
            <a:off x="3600450" y="548640"/>
            <a:ext cx="486918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2"/>
          </p:nvPr>
        </p:nvSpPr>
        <p:spPr>
          <a:xfrm>
            <a:off x="342900" y="2194560"/>
            <a:ext cx="2400300" cy="2534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125"/>
              <a:buNone/>
              <a:defRPr sz="1125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dt" idx="10"/>
          </p:nvPr>
        </p:nvSpPr>
        <p:spPr>
          <a:xfrm>
            <a:off x="349134" y="4844839"/>
            <a:ext cx="196388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ftr" idx="11"/>
          </p:nvPr>
        </p:nvSpPr>
        <p:spPr>
          <a:xfrm>
            <a:off x="3600450" y="4844839"/>
            <a:ext cx="34861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marR="0" lvl="0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8" name="Google Shape;88;p12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defPPr/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2700"/>
              <a:buFont typeface="Calibri"/>
              <a:buNone/>
              <a:defRPr sz="2700" b="0">
                <a:solidFill>
                  <a:srgbClr val="FFFFFF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>
            <a:spLocks noGrp="1"/>
          </p:cNvSpPr>
          <p:nvPr>
            <p:ph type="pic" idx="2"/>
          </p:nvPr>
        </p:nvSpPr>
        <p:spPr>
          <a:xfrm>
            <a:off x="12" y="0"/>
            <a:ext cx="9143989" cy="3686307"/>
          </a:xfrm>
          <a:prstGeom prst="rect">
            <a:avLst/>
          </a:prstGeom>
          <a:solidFill>
            <a:srgbClr val="D2CDB0"/>
          </a:solidFill>
          <a:ln>
            <a:noFill/>
          </a:ln>
        </p:spPr>
        <p:txBody>
          <a:bodyPr/>
          <a:lstStyle>
            <a:defPPr/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822960" y="4430268"/>
            <a:ext cx="7584948" cy="445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125"/>
              <a:buNone/>
              <a:defRPr sz="1125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body" idx="1"/>
          </p:nvPr>
        </p:nvSpPr>
        <p:spPr>
          <a:xfrm rot="5400000">
            <a:off x="3086100" y="-878839"/>
            <a:ext cx="3017520" cy="75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 rot="5400000">
            <a:off x="5369551" y="1483350"/>
            <a:ext cx="4319924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body" idx="1"/>
          </p:nvPr>
        </p:nvSpPr>
        <p:spPr>
          <a:xfrm rot="5400000">
            <a:off x="1369051" y="-431175"/>
            <a:ext cx="4319924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big image">
  <p:cSld name="Left big imag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>
            <a:spLocks noGrp="1"/>
          </p:cNvSpPr>
          <p:nvPr>
            <p:ph type="pic" idx="2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222F28"/>
          </a:solidFill>
          <a:ln>
            <a:noFill/>
          </a:ln>
        </p:spPr>
        <p:txBody>
          <a:bodyPr/>
          <a:lstStyle>
            <a:defPPr/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430084" y="558887"/>
            <a:ext cx="5713916" cy="17129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defPPr/>
            <a:lvl1pPr marL="457200" lvl="0" indent="-22860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3300"/>
              <a:buFont typeface="Calibri"/>
              <a:buNone/>
              <a:defRPr sz="33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3648504" y="696793"/>
            <a:ext cx="5089097" cy="1437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4800"/>
              <a:buFont typeface="Roboto"/>
              <a:buNone/>
              <a:defRPr sz="4800" b="1"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3"/>
          </p:nvPr>
        </p:nvSpPr>
        <p:spPr>
          <a:xfrm>
            <a:off x="4695372" y="2534146"/>
            <a:ext cx="4042229" cy="26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4"/>
          </p:nvPr>
        </p:nvSpPr>
        <p:spPr>
          <a:xfrm>
            <a:off x="4695371" y="2795446"/>
            <a:ext cx="4042229" cy="74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900"/>
              <a:buFont typeface="Calibri"/>
              <a:buNone/>
              <a:defRPr sz="900">
                <a:solidFill>
                  <a:schemeClr val="l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5"/>
          </p:nvPr>
        </p:nvSpPr>
        <p:spPr>
          <a:xfrm>
            <a:off x="4695372" y="3657345"/>
            <a:ext cx="4042229" cy="26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6"/>
          </p:nvPr>
        </p:nvSpPr>
        <p:spPr>
          <a:xfrm>
            <a:off x="4695371" y="3918645"/>
            <a:ext cx="4042229" cy="74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900"/>
              <a:buFont typeface="Calibri"/>
              <a:buNone/>
              <a:defRPr sz="900">
                <a:solidFill>
                  <a:schemeClr val="l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456154" y="1908923"/>
            <a:ext cx="7839806" cy="2417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4800"/>
              <a:buFont typeface="Roboto"/>
              <a:buNone/>
              <a:defRPr sz="4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456154" y="4278085"/>
            <a:ext cx="7839806" cy="384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400"/>
              <a:buChar char=" "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ts val="6000"/>
              <a:buFont typeface="Calibri"/>
              <a:buNone/>
              <a:defRPr sz="6000">
                <a:solidFill>
                  <a:srgbClr val="262626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None/>
              <a:defRPr sz="18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cxnSp>
        <p:nvCxnSpPr>
          <p:cNvPr id="46" name="Google Shape;46;p6"/>
          <p:cNvCxnSpPr/>
          <p:nvPr/>
        </p:nvCxnSpPr>
        <p:spPr>
          <a:xfrm>
            <a:off x="905744" y="325755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ts val="6000"/>
              <a:buFont typeface="Calibri"/>
              <a:buNone/>
              <a:defRPr sz="6000" b="0">
                <a:solidFill>
                  <a:srgbClr val="262626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None/>
              <a:defRPr sz="18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cxnSp>
        <p:nvCxnSpPr>
          <p:cNvPr id="55" name="Google Shape;55;p7"/>
          <p:cNvCxnSpPr/>
          <p:nvPr/>
        </p:nvCxnSpPr>
        <p:spPr>
          <a:xfrm>
            <a:off x="905744" y="325755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822959" y="1384301"/>
            <a:ext cx="370332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2"/>
          </p:nvPr>
        </p:nvSpPr>
        <p:spPr>
          <a:xfrm>
            <a:off x="4663440" y="1384301"/>
            <a:ext cx="370332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500"/>
              <a:buNone/>
              <a:defRPr sz="15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822960" y="1936751"/>
            <a:ext cx="3703320" cy="253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3"/>
          </p:nvPr>
        </p:nvSpPr>
        <p:spPr>
          <a:xfrm>
            <a:off x="4663440" y="1384539"/>
            <a:ext cx="3703320" cy="55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500"/>
              <a:buNone/>
              <a:defRPr sz="15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4"/>
          </p:nvPr>
        </p:nvSpPr>
        <p:spPr>
          <a:xfrm>
            <a:off x="4663440" y="1936751"/>
            <a:ext cx="3703320" cy="253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9" name="Google Shape;79;p11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2700"/>
              <a:buFont typeface="Calibri"/>
              <a:buNone/>
              <a:defRPr sz="2700" b="0">
                <a:solidFill>
                  <a:srgbClr val="FFFFFF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body" idx="1"/>
          </p:nvPr>
        </p:nvSpPr>
        <p:spPr>
          <a:xfrm>
            <a:off x="3600450" y="548640"/>
            <a:ext cx="486918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2"/>
          </p:nvPr>
        </p:nvSpPr>
        <p:spPr>
          <a:xfrm>
            <a:off x="342900" y="2194560"/>
            <a:ext cx="2400300" cy="2534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125"/>
              <a:buNone/>
              <a:defRPr sz="1125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dt" idx="10"/>
          </p:nvPr>
        </p:nvSpPr>
        <p:spPr>
          <a:xfrm>
            <a:off x="349134" y="4844839"/>
            <a:ext cx="196388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ftr" idx="11"/>
          </p:nvPr>
        </p:nvSpPr>
        <p:spPr>
          <a:xfrm>
            <a:off x="3600450" y="4844839"/>
            <a:ext cx="34861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marR="0" lvl="0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788"/>
              <a:buFont typeface="Calibri"/>
              <a:buNone/>
              <a:defRPr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8" name="Google Shape;88;p12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defPPr/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2700"/>
              <a:buFont typeface="Calibri"/>
              <a:buNone/>
              <a:defRPr sz="2700" b="0">
                <a:solidFill>
                  <a:srgbClr val="FFFFFF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>
            <a:spLocks noGrp="1"/>
          </p:cNvSpPr>
          <p:nvPr>
            <p:ph type="pic" idx="2"/>
          </p:nvPr>
        </p:nvSpPr>
        <p:spPr>
          <a:xfrm>
            <a:off x="12" y="0"/>
            <a:ext cx="9143989" cy="3686307"/>
          </a:xfrm>
          <a:prstGeom prst="rect">
            <a:avLst/>
          </a:prstGeom>
          <a:solidFill>
            <a:srgbClr val="D2CDB0"/>
          </a:solidFill>
          <a:ln>
            <a:noFill/>
          </a:ln>
        </p:spPr>
        <p:txBody>
          <a:bodyPr/>
          <a:lstStyle>
            <a:defPPr/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822960" y="4430268"/>
            <a:ext cx="7584948" cy="445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125"/>
              <a:buNone/>
              <a:defRPr sz="1125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675"/>
              <a:buNone/>
              <a:defRPr sz="675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body" idx="1"/>
          </p:nvPr>
        </p:nvSpPr>
        <p:spPr>
          <a:xfrm rot="5400000">
            <a:off x="3086100" y="-878839"/>
            <a:ext cx="3017520" cy="75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 rot="5400000">
            <a:off x="5369551" y="1483350"/>
            <a:ext cx="4319924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body" idx="1"/>
          </p:nvPr>
        </p:nvSpPr>
        <p:spPr>
          <a:xfrm rot="5400000">
            <a:off x="1369051" y="-431175"/>
            <a:ext cx="4319924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  <a:lvl1pPr marL="0" lvl="0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1pPr>
            <a:lvl2pPr marL="0" lvl="1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2pPr>
            <a:lvl3pPr marL="0" lvl="2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3pPr>
            <a:lvl4pPr marL="0" lvl="3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4pPr>
            <a:lvl5pPr marL="0" lvl="4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5pPr>
            <a:lvl6pPr marL="0" lvl="5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6pPr>
            <a:lvl7pPr marL="0" lvl="6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7pPr>
            <a:lvl8pPr marL="0" lvl="7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8pPr>
            <a:lvl9pPr marL="0" lvl="8" indent="0" algn="r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/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pPr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 pitchFamily="34" charset="0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 pitchFamily="34" charset="0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 pitchFamily="34" charset="0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 pitchFamily="34" charset="0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 pitchFamily="34" charset="0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 pitchFamily="34" charset="0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12" y="475073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3600"/>
              <a:buFont typeface="Calibri"/>
              <a:buNone/>
              <a:defRPr sz="36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ts val="1500"/>
              <a:buFont typeface="Calibri"/>
              <a:buChar char=" "/>
              <a:defRPr sz="15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Clr>
                <a:schemeClr val="accent1"/>
              </a:buClr>
              <a:buSzPts val="1350"/>
              <a:buFont typeface="Calibri"/>
              <a:buChar char="◦"/>
              <a:defRPr sz="13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67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67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cxnSp>
        <p:nvCxnSpPr>
          <p:cNvPr id="13" name="Google Shape;13;p1"/>
          <p:cNvCxnSpPr/>
          <p:nvPr/>
        </p:nvCxnSpPr>
        <p:spPr>
          <a:xfrm>
            <a:off x="895149" y="1303384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12" y="475073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3600"/>
              <a:buFont typeface="Calibri"/>
              <a:buNone/>
              <a:defRPr sz="36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ts val="1500"/>
              <a:buFont typeface="Calibri"/>
              <a:buChar char=" "/>
              <a:defRPr sz="15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150"/>
              </a:spcBef>
              <a:spcAft>
                <a:spcPct val="0"/>
              </a:spcAft>
              <a:buClr>
                <a:schemeClr val="accent1"/>
              </a:buClr>
              <a:buSzPts val="1350"/>
              <a:buFont typeface="Calibri"/>
              <a:buChar char="◦"/>
              <a:defRPr sz="13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5275" algn="l" rtl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67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67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 pitchFamily="34" charset="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788"/>
              <a:buFont typeface="Calibri"/>
              <a:buNone/>
              <a:defRPr sz="788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cxnSp>
        <p:nvCxnSpPr>
          <p:cNvPr id="13" name="Google Shape;13;p1"/>
          <p:cNvCxnSpPr/>
          <p:nvPr/>
        </p:nvCxnSpPr>
        <p:spPr>
          <a:xfrm>
            <a:off x="895149" y="1303384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itchFamily="34" charset="0"/>
        <a:defRPr sz="1400" b="0" i="0" u="none" strike="noStrike" cap="none">
          <a:solidFill>
            <a:srgbClr val="000000"/>
          </a:solidFill>
          <a:latin typeface="Arial" pitchFamily="34" charset="0"/>
          <a:ea typeface="Arial" pitchFamily="34" charset="0"/>
          <a:cs typeface="Arial" pitchFamily="34" charset="0"/>
          <a:sym typeface="Arial" pitchFamily="34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/>
          <p:nvPr/>
        </p:nvSpPr>
        <p:spPr>
          <a:xfrm>
            <a:off x="1143001" y="-126958"/>
            <a:ext cx="184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050" b="0" i="0" u="none" strike="noStrike" cap="none">
              <a:solidFill>
                <a:schemeClr val="dk1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807763" y="766513"/>
            <a:ext cx="7654937" cy="1221225"/>
          </a:xfrm>
          <a:prstGeom prst="flowChartProcess">
            <a:avLst/>
          </a:prstGeom>
          <a:solidFill>
            <a:srgbClr val="FF0000"/>
          </a:solidFill>
          <a:ln w="9525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4957500" y="2082032"/>
            <a:ext cx="7010400" cy="2547586"/>
          </a:xfrm>
          <a:prstGeom prst="horizontalScroll">
            <a:avLst>
              <a:gd name="adj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        DR.TOSHIBA RAHMAN </a:t>
            </a: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            MBBS,DCH,FCPS(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Paediatrics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)</a:t>
            </a: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            MEDICAL OFFICER</a:t>
            </a: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            SHISHU BIKASH KENDRO</a:t>
            </a: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            DHAKA MEDICAL COLLEGE HOSPITAL</a:t>
            </a:r>
            <a:endParaRPr sz="20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1899"/>
            <a:ext cx="3358665" cy="143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8665" y="4761899"/>
            <a:ext cx="3070147" cy="141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8813" y="4761899"/>
            <a:ext cx="2677800" cy="141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78600" y="4761900"/>
            <a:ext cx="3113400" cy="14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4;p15">
            <a:extLst>
              <a:ext uri="{FF2B5EF4-FFF2-40B4-BE49-F238E27FC236}">
                <a16:creationId xmlns:a16="http://schemas.microsoft.com/office/drawing/2014/main" id="{1A7B986D-934F-4B0F-9BA3-B69D78268E11}"/>
              </a:ext>
            </a:extLst>
          </p:cNvPr>
          <p:cNvSpPr/>
          <p:nvPr/>
        </p:nvSpPr>
        <p:spPr>
          <a:xfrm>
            <a:off x="807763" y="458636"/>
            <a:ext cx="7654937" cy="1836977"/>
          </a:xfrm>
          <a:prstGeom prst="flowChartProcess">
            <a:avLst/>
          </a:prstGeom>
          <a:solidFill>
            <a:schemeClr val="accent6"/>
          </a:solidFill>
          <a:ln w="9525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/>
              <a:t>    </a:t>
            </a:r>
            <a:r>
              <a:rPr lang="en-US" sz="1800" b="1" dirty="0">
                <a:latin typeface="Arial Black" panose="020B0A04020102020204" pitchFamily="34" charset="0"/>
              </a:rPr>
              <a:t>TITLE :  </a:t>
            </a:r>
            <a:br>
              <a:rPr lang="en-US" sz="1800" b="1" dirty="0">
                <a:latin typeface="Arial Black" panose="020B0A04020102020204" pitchFamily="34" charset="0"/>
              </a:rPr>
            </a:br>
            <a:r>
              <a:rPr lang="en-US" sz="1800" b="1" dirty="0">
                <a:latin typeface="Arial Black" panose="020B0A04020102020204" pitchFamily="34" charset="0"/>
              </a:rPr>
              <a:t> </a:t>
            </a:r>
            <a:br>
              <a:rPr lang="en-US" dirty="0"/>
            </a:br>
            <a:r>
              <a:rPr lang="en-US" sz="1600" dirty="0"/>
              <a:t>          </a:t>
            </a:r>
            <a:r>
              <a:rPr lang="en-US" sz="1600" dirty="0">
                <a:latin typeface="+mj-lt"/>
              </a:rPr>
              <a:t>PATIENTS WITH </a:t>
            </a:r>
            <a:r>
              <a:rPr lang="en-US" sz="1600" b="1" dirty="0">
                <a:latin typeface="Arial Black" panose="020B0A04020102020204" pitchFamily="34" charset="0"/>
              </a:rPr>
              <a:t>DOWN SYNDROME </a:t>
            </a:r>
            <a:r>
              <a:rPr lang="en-US" sz="1600" b="1" dirty="0">
                <a:latin typeface="+mj-lt"/>
              </a:rPr>
              <a:t>ATTENDING IN OUT PATIENT                        </a:t>
            </a: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600" b="1" dirty="0">
                <a:latin typeface="+mj-lt"/>
              </a:rPr>
              <a:t>          DEPARTMENT </a:t>
            </a:r>
            <a:r>
              <a:rPr lang="en-US" sz="1600" b="1" i="1" u="sng" dirty="0">
                <a:solidFill>
                  <a:srgbClr val="FFFF00"/>
                </a:solidFill>
              </a:rPr>
              <a:t>SHISHU BIKASH KENDRO,</a:t>
            </a:r>
            <a:br>
              <a:rPr lang="en-US" sz="1600" b="1" i="1" u="sng" dirty="0">
                <a:solidFill>
                  <a:srgbClr val="FFFF00"/>
                </a:solidFill>
              </a:rPr>
            </a:br>
            <a:r>
              <a:rPr lang="en-US" sz="1600" dirty="0"/>
              <a:t>          DHAKA MEDICAL COLLEGE HOSPITAL, </a:t>
            </a:r>
            <a:r>
              <a:rPr lang="en-US" sz="1600" b="1" dirty="0"/>
              <a:t>2021</a:t>
            </a:r>
            <a:endParaRPr sz="1600" b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ctrTitle"/>
          </p:nvPr>
        </p:nvSpPr>
        <p:spPr>
          <a:xfrm>
            <a:off x="824000" y="1613828"/>
            <a:ext cx="7063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ts val="6000"/>
              <a:buFont typeface="Calibri"/>
              <a:buNone/>
            </a:pPr>
            <a:endParaRPr b="0" dirty="0"/>
          </a:p>
        </p:txBody>
      </p:sp>
      <p:sp>
        <p:nvSpPr>
          <p:cNvPr id="178" name="Google Shape;178;p21"/>
          <p:cNvSpPr txBox="1"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/>
          </a:lstStyle>
          <a:p>
            <a:pPr marL="0" lvl="0" indent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</a:pPr>
            <a:endParaRPr/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3">
            <a:alphaModFix/>
          </a:blip>
          <a:srcRect l="11688" t="14845" r="12987" b="22465"/>
          <a:stretch/>
        </p:blipFill>
        <p:spPr>
          <a:xfrm>
            <a:off x="533400" y="304800"/>
            <a:ext cx="10972800" cy="4351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60736"/>
            <a:ext cx="2846660" cy="1266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1757" y="4658389"/>
            <a:ext cx="2841775" cy="1268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3532" y="4658388"/>
            <a:ext cx="3525850" cy="1268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22899" y="4658387"/>
            <a:ext cx="3069101" cy="1266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>
            <a:spLocks noGrp="1"/>
          </p:cNvSpPr>
          <p:nvPr>
            <p:ph type="ctrTitle"/>
          </p:nvPr>
        </p:nvSpPr>
        <p:spPr>
          <a:xfrm>
            <a:off x="442225" y="158801"/>
            <a:ext cx="7063800" cy="12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/>
          </a:lstStyle>
          <a:p>
            <a:pPr marL="0" lvl="0" indent="0" algn="ctr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ts val="6000"/>
              <a:buFont typeface="Calibri"/>
              <a:buNone/>
            </a:pPr>
            <a:r>
              <a:rPr lang="en-US" b="1">
                <a:solidFill>
                  <a:srgbClr val="4A86E8"/>
                </a:solidFill>
              </a:rPr>
              <a:t>Brief History of SBK</a:t>
            </a:r>
            <a:endParaRPr b="1">
              <a:solidFill>
                <a:srgbClr val="4A86E8"/>
              </a:solidFill>
            </a:endParaRPr>
          </a:p>
        </p:txBody>
      </p:sp>
      <p:sp>
        <p:nvSpPr>
          <p:cNvPr id="200" name="Google Shape;200;p23"/>
          <p:cNvSpPr txBox="1">
            <a:spLocks noGrp="1"/>
          </p:cNvSpPr>
          <p:nvPr>
            <p:ph type="subTitle" idx="1"/>
          </p:nvPr>
        </p:nvSpPr>
        <p:spPr>
          <a:xfrm>
            <a:off x="2438400" y="1517468"/>
            <a:ext cx="4891775" cy="3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/>
          </a:lstStyle>
          <a:p>
            <a:pPr marL="0" lvl="0" indent="0" algn="ctr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sz="2600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SBK STARTED WITH ONLY </a:t>
            </a:r>
            <a:r>
              <a:rPr lang="en-US" sz="2600" dirty="0">
                <a:solidFill>
                  <a:schemeClr val="tx1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r>
              <a:rPr lang="en-US" sz="2600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 BRANCHES IN BANGLADESH SINCE 2009. BUT AT THE PRESENT THERE ARE </a:t>
            </a:r>
            <a:r>
              <a:rPr lang="en-US" sz="2600" dirty="0">
                <a:solidFill>
                  <a:schemeClr val="bg2"/>
                </a:solidFill>
                <a:latin typeface="Arial Black" panose="020B0A04020102020204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35</a:t>
            </a:r>
            <a:r>
              <a:rPr lang="en-US" sz="2600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 OPERATING BRANCHES RUNNING THROUGHOUT THE COUNTRY WHICH CATERS TO THE BENEFITS FOR DISABLE AND CHALLENGING CHILDREN</a:t>
            </a:r>
            <a:r>
              <a:rPr lang="en-US" sz="1800" dirty="0"/>
              <a:t>. </a:t>
            </a:r>
            <a:endParaRPr sz="1800" dirty="0"/>
          </a:p>
        </p:txBody>
      </p:sp>
      <p:pic>
        <p:nvPicPr>
          <p:cNvPr id="201" name="Google Shape;20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73319" y="1679531"/>
            <a:ext cx="3513776" cy="302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4690831"/>
            <a:ext cx="325945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1244" y="4663868"/>
            <a:ext cx="2941926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0" y="4690831"/>
            <a:ext cx="2913263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7720" y="4690831"/>
            <a:ext cx="3219375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 txBox="1">
            <a:spLocks noGrp="1"/>
          </p:cNvSpPr>
          <p:nvPr>
            <p:ph type="ctrTitle"/>
          </p:nvPr>
        </p:nvSpPr>
        <p:spPr>
          <a:xfrm>
            <a:off x="824000" y="446324"/>
            <a:ext cx="7063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Tx/>
              <a:buFont typeface="Calibri"/>
              <a:buNone/>
            </a:pPr>
            <a:endParaRPr b="1">
              <a:solidFill>
                <a:srgbClr val="4A86E8"/>
              </a:solidFill>
            </a:endParaRPr>
          </a:p>
        </p:txBody>
      </p:sp>
      <p:sp>
        <p:nvSpPr>
          <p:cNvPr id="280" name="Google Shape;280;p31"/>
          <p:cNvSpPr txBox="1">
            <a:spLocks noGrp="1"/>
          </p:cNvSpPr>
          <p:nvPr>
            <p:ph type="subTitle" idx="1"/>
          </p:nvPr>
        </p:nvSpPr>
        <p:spPr>
          <a:xfrm>
            <a:off x="-2536781" y="1825575"/>
            <a:ext cx="11315581" cy="1715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/>
          </a:lstStyle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Char char="●"/>
            </a:pPr>
            <a:endParaRPr sz="20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281" name="Google Shape;2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652555"/>
            <a:ext cx="3085444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8446" y="5652555"/>
            <a:ext cx="233505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3336" y="5652555"/>
            <a:ext cx="226965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5086" y="5652555"/>
            <a:ext cx="4596913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950A395-BC40-4ED1-A32C-3FFCA634F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324"/>
            <a:ext cx="12192000" cy="520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3600"/>
              <a:buFont typeface="Calibri"/>
              <a:buNone/>
            </a:pPr>
            <a:endParaRPr/>
          </a:p>
        </p:txBody>
      </p:sp>
      <p:pic>
        <p:nvPicPr>
          <p:cNvPr id="189" name="Google Shape;189;p22"/>
          <p:cNvPicPr preferRelativeResize="0">
            <a:picLocks noGrp="1"/>
          </p:cNvPicPr>
          <p:nvPr>
            <p:ph type="body" idx="1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4068"/>
            <a:ext cx="5673969" cy="477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8077" y="50410"/>
            <a:ext cx="6242245" cy="4733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777740"/>
            <a:ext cx="2944126" cy="207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7074" y="4777740"/>
            <a:ext cx="2944126" cy="202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3970" y="4733192"/>
            <a:ext cx="3165229" cy="207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39200" y="4733192"/>
            <a:ext cx="3337560" cy="2074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t>6</a:t>
            </a:fld>
            <a:endParaRPr/>
          </a:p>
        </p:txBody>
      </p:sp>
      <p:pic>
        <p:nvPicPr>
          <p:cNvPr id="144" name="Google Shape;14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9866" y="-14068"/>
            <a:ext cx="337500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862" y="4737082"/>
            <a:ext cx="3391181" cy="1739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6112" y="4765616"/>
            <a:ext cx="3004285" cy="1739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0297" y="4765617"/>
            <a:ext cx="2867923" cy="1739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12094" y="4792482"/>
            <a:ext cx="3050311" cy="17399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55B2C5-E504-4168-ACE6-33333C83F9CC}"/>
              </a:ext>
            </a:extLst>
          </p:cNvPr>
          <p:cNvSpPr txBox="1"/>
          <p:nvPr/>
        </p:nvSpPr>
        <p:spPr>
          <a:xfrm>
            <a:off x="-381000" y="1452256"/>
            <a:ext cx="9090073" cy="336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</a:rPr>
              <a:t>DEALING    WITH    PATIENTS    PARENT’S    QUERIES.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latin typeface="Times New Roman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</a:rPr>
              <a:t>SUBMIT    IN  DEPTH    INFORMATION   TO  DGHS, PAEDIATRIC </a:t>
            </a:r>
            <a:r>
              <a:rPr lang="en-US">
                <a:latin typeface="Times New Roman" pitchFamily="18" charset="0"/>
              </a:rPr>
              <a:t>DEPARTMENT ABOUT  </a:t>
            </a:r>
            <a:r>
              <a:rPr lang="en-US" dirty="0">
                <a:latin typeface="Times New Roman" pitchFamily="18" charset="0"/>
              </a:rPr>
              <a:t>PATIENTS QUANTITY,  CATEGORIZATION    MONTHLY &amp; YEARLY.</a:t>
            </a:r>
          </a:p>
          <a:p>
            <a:pPr lvl="1" algn="just">
              <a:lnSpc>
                <a:spcPct val="150000"/>
              </a:lnSpc>
            </a:pPr>
            <a:endParaRPr lang="en-US" dirty="0">
              <a:latin typeface="Times New Roman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</a:rPr>
              <a:t>MAINTAIN OF THE APPOINTMENTS SCHEDULE OF THE PATIENTS OVER PHONE CALLS ALSO.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1">
            <a:spLocks noGrp="1"/>
          </p:cNvSpPr>
          <p:nvPr>
            <p:ph type="ctrTitle"/>
          </p:nvPr>
        </p:nvSpPr>
        <p:spPr>
          <a:xfrm>
            <a:off x="824000" y="345749"/>
            <a:ext cx="70638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>
            <a:defPPr/>
          </a:lstStyle>
          <a:p>
            <a:pPr marL="0" lvl="0" indent="0" algn="ctr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Tx/>
              <a:buFont typeface="Calibri"/>
              <a:buNone/>
            </a:pPr>
            <a:r>
              <a:rPr lang="en-US" b="1" dirty="0">
                <a:solidFill>
                  <a:srgbClr val="4A86E8"/>
                </a:solidFill>
              </a:rPr>
              <a:t>VISION OF SBK</a:t>
            </a:r>
            <a:endParaRPr b="1" dirty="0">
              <a:solidFill>
                <a:srgbClr val="4A86E8"/>
              </a:solidFill>
            </a:endParaRPr>
          </a:p>
        </p:txBody>
      </p:sp>
      <p:sp>
        <p:nvSpPr>
          <p:cNvPr id="255" name="Google Shape;255;p28"/>
          <p:cNvSpPr txBox="1">
            <a:spLocks noGrp="1"/>
          </p:cNvSpPr>
          <p:nvPr>
            <p:ph type="subTitle" idx="1"/>
          </p:nvPr>
        </p:nvSpPr>
        <p:spPr>
          <a:xfrm>
            <a:off x="824000" y="1658370"/>
            <a:ext cx="7999960" cy="38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/>
          </a:lstStyle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Font typeface="Noto Sans Symbols"/>
              <a:buChar char="⮚"/>
            </a:pPr>
            <a:r>
              <a:rPr lang="en-US" sz="2000" b="1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TO PREVENT DISABILITY</a:t>
            </a:r>
            <a:endParaRPr>
              <a:solidFill>
                <a:srgbClr val="4A86E8"/>
              </a:solidFill>
            </a:endParaRPr>
          </a:p>
          <a:p>
            <a:pPr marL="457200" lvl="0" indent="-2286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800"/>
              <a:buFont typeface="Noto Sans Symbols"/>
              <a:buNone/>
            </a:pPr>
            <a:endParaRPr sz="2000" b="1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Font typeface="Noto Sans Symbols"/>
              <a:buChar char="⮚"/>
            </a:pPr>
            <a:r>
              <a:rPr lang="en-US" sz="2000" b="1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TO OPTIMIZE DEVELOPMENT</a:t>
            </a:r>
            <a:endParaRPr>
              <a:solidFill>
                <a:srgbClr val="4A86E8"/>
              </a:solidFill>
            </a:endParaRPr>
          </a:p>
          <a:p>
            <a:pPr marL="457200" lvl="0" indent="-2286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800"/>
              <a:buFont typeface="Noto Sans Symbols"/>
              <a:buNone/>
            </a:pPr>
            <a:endParaRPr sz="2000" b="1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Font typeface="Noto Sans Symbols"/>
              <a:buChar char="⮚"/>
            </a:pPr>
            <a:r>
              <a:rPr lang="en-US" sz="2000" b="1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TO IMPROVE THE QUALITY OF LIFE</a:t>
            </a:r>
            <a:endParaRPr>
              <a:solidFill>
                <a:srgbClr val="4A86E8"/>
              </a:solidFill>
            </a:endParaRPr>
          </a:p>
          <a:p>
            <a:pPr marL="457200" lvl="0" indent="-2286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800"/>
              <a:buFont typeface="Noto Sans Symbols"/>
              <a:buNone/>
            </a:pPr>
            <a:endParaRPr sz="2000" b="1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Font typeface="Noto Sans Symbols"/>
              <a:buChar char="⮚"/>
            </a:pPr>
            <a:r>
              <a:rPr lang="en-US" sz="2000" b="1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TO REDUCE MORBIDITY</a:t>
            </a:r>
            <a:endParaRPr sz="2000" b="1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256" name="Google Shape;25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02" y="4445222"/>
            <a:ext cx="3265244" cy="1838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1177" y="4445222"/>
            <a:ext cx="3186804" cy="1838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683" y="4431322"/>
            <a:ext cx="3006650" cy="1852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0333" y="4407969"/>
            <a:ext cx="2747369" cy="1852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>
            <a:spLocks noGrp="1"/>
          </p:cNvSpPr>
          <p:nvPr>
            <p:ph type="ctrTitle"/>
          </p:nvPr>
        </p:nvSpPr>
        <p:spPr>
          <a:xfrm>
            <a:off x="892580" y="160574"/>
            <a:ext cx="807997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>
            <a:defPPr/>
          </a:lstStyle>
          <a:p>
            <a:pPr marL="0" lvl="0" indent="0" algn="ctr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ts val="4400"/>
              <a:buFont typeface="Calibri"/>
              <a:buNone/>
            </a:pPr>
            <a:r>
              <a:rPr lang="en-US" sz="4400" b="1" dirty="0">
                <a:solidFill>
                  <a:srgbClr val="4A86E8"/>
                </a:solidFill>
              </a:rPr>
              <a:t>PRESENT SERVICES PROVIDED AT SBK</a:t>
            </a:r>
            <a:endParaRPr sz="4400" b="1" dirty="0">
              <a:solidFill>
                <a:srgbClr val="4A86E8"/>
              </a:solidFill>
            </a:endParaRPr>
          </a:p>
        </p:txBody>
      </p:sp>
      <p:sp>
        <p:nvSpPr>
          <p:cNvPr id="211" name="Google Shape;211;p24"/>
          <p:cNvSpPr txBox="1">
            <a:spLocks noGrp="1"/>
          </p:cNvSpPr>
          <p:nvPr>
            <p:ph type="subTitle" idx="1"/>
          </p:nvPr>
        </p:nvSpPr>
        <p:spPr>
          <a:xfrm>
            <a:off x="171450" y="993974"/>
            <a:ext cx="8972550" cy="3429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>
            <a:defPPr/>
          </a:lstStyle>
          <a:p>
            <a:pPr marL="0" lvl="0" indent="0" algn="ctr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sz="1800" dirty="0">
              <a:solidFill>
                <a:srgbClr val="4A86E8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sz="1800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45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THERAPEUTIC INTERVENTION FOR AUTISM</a:t>
            </a:r>
            <a:endParaRPr dirty="0">
              <a:solidFill>
                <a:srgbClr val="4A86E8"/>
              </a:solidFill>
            </a:endParaRPr>
          </a:p>
          <a:p>
            <a:pPr marL="800100" lvl="0" indent="-5715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Font typeface="Noto Sans Symbols"/>
              <a:buNone/>
            </a:pPr>
            <a:endParaRPr sz="45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45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MOTOR THERAPY</a:t>
            </a:r>
            <a:endParaRPr dirty="0">
              <a:solidFill>
                <a:srgbClr val="4A86E8"/>
              </a:solidFill>
            </a:endParaRPr>
          </a:p>
          <a:p>
            <a:pPr marL="800100" lvl="0" indent="-5715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Font typeface="Noto Sans Symbols"/>
              <a:buNone/>
            </a:pPr>
            <a:endParaRPr sz="45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45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EPILEPSY CLINIC</a:t>
            </a:r>
            <a:endParaRPr dirty="0">
              <a:solidFill>
                <a:srgbClr val="4A86E8"/>
              </a:solidFill>
            </a:endParaRPr>
          </a:p>
          <a:p>
            <a:pPr marL="800100" lvl="0" indent="-5715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Font typeface="Noto Sans Symbols"/>
              <a:buNone/>
            </a:pPr>
            <a:endParaRPr sz="45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45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SEATING &amp; FEEDING CLINIC</a:t>
            </a:r>
            <a:endParaRPr dirty="0">
              <a:solidFill>
                <a:srgbClr val="4A86E8"/>
              </a:solidFill>
            </a:endParaRPr>
          </a:p>
          <a:p>
            <a:pPr marL="800100" lvl="0" indent="-5715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Font typeface="Noto Sans Symbols"/>
              <a:buNone/>
            </a:pPr>
            <a:endParaRPr sz="45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45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SPEECH &amp; LANGUAGE COMMUNICATION THERAPY CLINIC</a:t>
            </a:r>
            <a:endParaRPr dirty="0">
              <a:solidFill>
                <a:srgbClr val="4A86E8"/>
              </a:solidFill>
            </a:endParaRPr>
          </a:p>
          <a:p>
            <a:pPr marL="800100" lvl="0" indent="-5715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Font typeface="Noto Sans Symbols"/>
              <a:buNone/>
            </a:pPr>
            <a:endParaRPr sz="45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45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LOW VISION CLINIC</a:t>
            </a:r>
            <a:endParaRPr dirty="0">
              <a:solidFill>
                <a:srgbClr val="4A86E8"/>
              </a:solidFill>
            </a:endParaRPr>
          </a:p>
          <a:p>
            <a:pPr marL="800100" lvl="0" indent="-5715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Font typeface="Noto Sans Symbols"/>
              <a:buNone/>
            </a:pPr>
            <a:endParaRPr sz="4500" b="1" dirty="0">
              <a:solidFill>
                <a:schemeClr val="tx1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6000" b="1" dirty="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WELL-BABY CLINIC</a:t>
            </a:r>
            <a:endParaRPr sz="6000" dirty="0">
              <a:solidFill>
                <a:schemeClr val="tx1"/>
              </a:solidFill>
            </a:endParaRPr>
          </a:p>
          <a:p>
            <a:pPr marL="800100" lvl="0" indent="-5715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Tx/>
              <a:buFont typeface="Noto Sans Symbols"/>
              <a:buNone/>
            </a:pPr>
            <a:endParaRPr sz="45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800100" lvl="0" indent="-685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Tx/>
              <a:buFont typeface="Noto Sans Symbols"/>
              <a:buChar char="⮚"/>
            </a:pPr>
            <a:r>
              <a:rPr lang="en-US" sz="45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MENTAL HEALTH CLINIC</a:t>
            </a:r>
            <a:endParaRPr sz="45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212" name="Google Shape;2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48014"/>
            <a:ext cx="2729301" cy="218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2859" y="4448015"/>
            <a:ext cx="2841565" cy="218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4425" y="4440994"/>
            <a:ext cx="3589575" cy="2181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0" y="4440995"/>
            <a:ext cx="3048000" cy="2181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>
            <a:spLocks noGrp="1"/>
          </p:cNvSpPr>
          <p:nvPr>
            <p:ph type="sldNum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/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t>9</a:t>
            </a:fld>
            <a:endParaRPr/>
          </a:p>
        </p:txBody>
      </p:sp>
      <p:sp>
        <p:nvSpPr>
          <p:cNvPr id="164" name="Google Shape;164;p20"/>
          <p:cNvSpPr txBox="1">
            <a:spLocks noGrp="1"/>
          </p:cNvSpPr>
          <p:nvPr>
            <p:ph type="body" idx="3"/>
          </p:nvPr>
        </p:nvSpPr>
        <p:spPr>
          <a:xfrm>
            <a:off x="4695372" y="2534146"/>
            <a:ext cx="4042229" cy="26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 fontScale="85000" lnSpcReduction="20000"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Calibri"/>
              <a:buNone/>
            </a:pPr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body" idx="4"/>
          </p:nvPr>
        </p:nvSpPr>
        <p:spPr>
          <a:xfrm>
            <a:off x="4695371" y="2795446"/>
            <a:ext cx="4042229" cy="74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defPPr/>
          </a:lstStyle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900"/>
              <a:buFont typeface="Calibri"/>
              <a:buNone/>
            </a:pPr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body" idx="5"/>
          </p:nvPr>
        </p:nvSpPr>
        <p:spPr>
          <a:xfrm>
            <a:off x="4695372" y="3657345"/>
            <a:ext cx="4042229" cy="26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 fontScale="85000" lnSpcReduction="20000"/>
          </a:bodyPr>
          <a:lstStyle>
            <a:defPPr/>
          </a:lstStyle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Calibri"/>
              <a:buNone/>
            </a:pPr>
            <a:endParaRPr/>
          </a:p>
        </p:txBody>
      </p:sp>
      <p:sp>
        <p:nvSpPr>
          <p:cNvPr id="167" name="Google Shape;167;p20"/>
          <p:cNvSpPr txBox="1">
            <a:spLocks noGrp="1"/>
          </p:cNvSpPr>
          <p:nvPr>
            <p:ph type="body" idx="6"/>
          </p:nvPr>
        </p:nvSpPr>
        <p:spPr>
          <a:xfrm>
            <a:off x="4695371" y="3918645"/>
            <a:ext cx="4042229" cy="74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defPPr/>
          </a:lstStyle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900"/>
              <a:buFont typeface="Calibri"/>
              <a:buNone/>
            </a:pPr>
            <a:endParaRPr/>
          </a:p>
        </p:txBody>
      </p:sp>
      <p:graphicFrame>
        <p:nvGraphicFramePr>
          <p:cNvPr id="168" name="Google Shape;168;p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17878"/>
              </p:ext>
            </p:extLst>
          </p:nvPr>
        </p:nvGraphicFramePr>
        <p:xfrm>
          <a:off x="40482" y="304800"/>
          <a:ext cx="9078900" cy="5876980"/>
        </p:xfrm>
        <a:graphic>
          <a:graphicData uri="http://schemas.openxmlformats.org/drawingml/2006/table">
            <a:tbl>
              <a:tblPr firstRow="1" bandRow="1">
                <a:noFill/>
                <a:tableStyleId>{96076DF0-FD00-4DCC-BF70-B142A9490274}</a:tableStyleId>
              </a:tblPr>
              <a:tblGrid>
                <a:gridCol w="173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3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33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4A86E8"/>
                          </a:solidFill>
                        </a:rPr>
                        <a:t>Saturday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4A86E8"/>
                          </a:solidFill>
                        </a:rPr>
                        <a:t>Sunday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4A86E8"/>
                          </a:solidFill>
                        </a:rPr>
                        <a:t>Monday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4A86E8"/>
                          </a:solidFill>
                        </a:rPr>
                        <a:t>Tuesday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4A86E8"/>
                          </a:solidFill>
                        </a:rPr>
                        <a:t>Wednesday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4A86E8"/>
                          </a:solidFill>
                        </a:rPr>
                        <a:t>Thursday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57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More than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Word clinic</a:t>
                      </a: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Sitting and feeding Clinic</a:t>
                      </a: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Low vision clinic</a:t>
                      </a: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Speech therapy Clinic</a:t>
                      </a: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Epilepsy Clinic</a:t>
                      </a: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 i="1" u="sng">
                          <a:solidFill>
                            <a:srgbClr val="4A86E8"/>
                          </a:solidFill>
                        </a:rPr>
                        <a:t>Well Baby 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5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Psychological assessment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</a:rPr>
                        <a:t>      (PA)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Psychological assessment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</a:rPr>
                        <a:t>      (PA)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  <a:latin typeface="Bell MT"/>
                        <a:ea typeface="Bell MT"/>
                        <a:cs typeface="Bell MT"/>
                        <a:sym typeface="Bell MT"/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Psychological assessment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</a:rPr>
                        <a:t>      (PA)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>
                        <a:solidFill>
                          <a:srgbClr val="4A86E8"/>
                        </a:solidFill>
                        <a:latin typeface="Bell MT"/>
                        <a:ea typeface="Bell MT"/>
                        <a:cs typeface="Bell MT"/>
                        <a:sym typeface="Bell MT"/>
                      </a:endParaRPr>
                    </a:p>
                    <a:p>
                      <a:pPr marL="0" marR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Psychological assessment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</a:rPr>
                        <a:t>      (PA)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</a:t>
                      </a:r>
                      <a:endParaRPr sz="1600">
                        <a:solidFill>
                          <a:srgbClr val="4A86E8"/>
                        </a:solidFill>
                        <a:latin typeface="Bell MT"/>
                        <a:ea typeface="Bell MT"/>
                        <a:cs typeface="Bell MT"/>
                        <a:sym typeface="Bell MT"/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Psychological assessment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</a:rPr>
                        <a:t>      (PA)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>
                        <a:solidFill>
                          <a:srgbClr val="4A86E8"/>
                        </a:solidFill>
                        <a:latin typeface="Bell MT"/>
                        <a:ea typeface="Bell MT"/>
                        <a:cs typeface="Bell MT"/>
                        <a:sym typeface="Bell MT"/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Psychological assessment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</a:rPr>
                        <a:t>     (PA)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>
                        <a:solidFill>
                          <a:srgbClr val="4A86E8"/>
                        </a:solidFill>
                        <a:latin typeface="Bell MT"/>
                        <a:ea typeface="Bell MT"/>
                        <a:cs typeface="Bell MT"/>
                        <a:sym typeface="Bell MT"/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60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Walk-In-Clinic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Walk-In-Clinic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Walk-In-Clinic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Walk-In-Clinic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Walk-In-Clinic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Walk-In-Clinic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400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2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General Developmental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Assessment Clinic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(</a:t>
                      </a:r>
                      <a:r>
                        <a:rPr lang="en-US" sz="1600" b="1" i="1" u="sng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GDA)</a:t>
                      </a:r>
                      <a:endParaRPr sz="1600" b="1" i="1" u="sng">
                        <a:solidFill>
                          <a:srgbClr val="4A86E8"/>
                        </a:solidFill>
                        <a:latin typeface="Libre Baskerville"/>
                        <a:ea typeface="Libre Baskerville"/>
                        <a:cs typeface="Libre Baskerville"/>
                        <a:sym typeface="Libre Baskerville"/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General Developmental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Assessment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Clinic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(</a:t>
                      </a:r>
                      <a:r>
                        <a:rPr lang="en-US" sz="1600" b="1" i="1" u="sng">
                          <a:solidFill>
                            <a:srgbClr val="4A86E8"/>
                          </a:solidFill>
                          <a:latin typeface="Libre Baskerville"/>
                          <a:ea typeface="Libre Baskerville"/>
                          <a:cs typeface="Libre Baskerville"/>
                          <a:sym typeface="Libre Baskerville"/>
                        </a:rPr>
                        <a:t>GDA)</a:t>
                      </a:r>
                      <a:endParaRPr sz="1600" b="1" i="1" u="sng">
                        <a:solidFill>
                          <a:srgbClr val="4A86E8"/>
                        </a:solidFill>
                        <a:latin typeface="Libre Baskerville"/>
                        <a:ea typeface="Libre Baskerville"/>
                        <a:cs typeface="Libre Baskerville"/>
                        <a:sym typeface="Libre Baskerville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>
                        <a:solidFill>
                          <a:srgbClr val="4A86E8"/>
                        </a:solidFill>
                        <a:latin typeface="Libre Baskerville"/>
                        <a:ea typeface="Libre Baskerville"/>
                        <a:cs typeface="Libre Baskerville"/>
                        <a:sym typeface="Libre Baskerville"/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  <a:latin typeface="Libre Baskerville"/>
                        <a:ea typeface="Libre Baskerville"/>
                        <a:cs typeface="Libre Baskerville"/>
                        <a:sym typeface="Libre Baskerville"/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Psychosocial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Counseling,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Mental health Clinic</a:t>
                      </a:r>
                      <a:endParaRPr sz="1600"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 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Psychosocial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Counseling,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4A86E8"/>
                          </a:solidFill>
                        </a:rPr>
                        <a:t>Mental health Clinic</a:t>
                      </a:r>
                      <a:endParaRPr sz="1600">
                        <a:solidFill>
                          <a:srgbClr val="4A86E8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600">
                        <a:solidFill>
                          <a:srgbClr val="4A86E8"/>
                        </a:solidFill>
                      </a:endParaRPr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3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3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000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69" name="Google Shape;16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5900"/>
            <a:ext cx="2269650" cy="5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4250" y="4695900"/>
            <a:ext cx="2335050" cy="5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9506" y="4664315"/>
            <a:ext cx="2269650" cy="5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8950" y="4695900"/>
            <a:ext cx="2335050" cy="5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311" y="0"/>
            <a:ext cx="795137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4380300"/>
            <a:ext cx="3032883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2884" y="4380300"/>
            <a:ext cx="3215516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1168" y="4380300"/>
            <a:ext cx="2941961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73130" y="4372094"/>
            <a:ext cx="3118869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2335" y="1446610"/>
            <a:ext cx="6079331" cy="225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775" y="21690"/>
            <a:ext cx="109728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9" y="4773623"/>
            <a:ext cx="2522623" cy="2072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8024" y="4766002"/>
            <a:ext cx="2653575" cy="2072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1600" y="4801758"/>
            <a:ext cx="3617153" cy="2084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98753" y="4766002"/>
            <a:ext cx="3393247" cy="2091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3600"/>
              <a:buFont typeface="Calibri"/>
              <a:buNone/>
            </a:pPr>
            <a:endParaRPr sz="4400" dirty="0"/>
          </a:p>
        </p:txBody>
      </p:sp>
      <p:pic>
        <p:nvPicPr>
          <p:cNvPr id="221" name="Google Shape;221;p25"/>
          <p:cNvPicPr preferRelativeResize="0">
            <a:picLocks noGrp="1"/>
          </p:cNvPicPr>
          <p:nvPr>
            <p:ph type="body" idx="1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" y="2362200"/>
            <a:ext cx="6505978" cy="368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9494" y="2369234"/>
            <a:ext cx="5678990" cy="368242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5"/>
          <p:cNvSpPr/>
          <p:nvPr/>
        </p:nvSpPr>
        <p:spPr>
          <a:xfrm>
            <a:off x="2383043" y="297322"/>
            <a:ext cx="412645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marR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6000" dirty="0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 OUR ACTIVITIES</a:t>
            </a:r>
            <a:endParaRPr lang="en-US" sz="1600" dirty="0">
              <a:solidFill>
                <a:srgbClr val="4A86E8"/>
              </a:solidFill>
            </a:endParaRPr>
          </a:p>
        </p:txBody>
      </p:sp>
      <p:pic>
        <p:nvPicPr>
          <p:cNvPr id="224" name="Google Shape;22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129441"/>
            <a:ext cx="2671034" cy="68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5794" y="6136475"/>
            <a:ext cx="2671035" cy="68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828" y="6126993"/>
            <a:ext cx="3360975" cy="68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7803" y="6169300"/>
            <a:ext cx="3581400" cy="68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4A86E8"/>
                </a:solidFill>
              </a:rPr>
              <a:t>               OUR  ACTIVITIES</a:t>
            </a:r>
            <a:endParaRPr lang="en-US" dirty="0"/>
          </a:p>
        </p:txBody>
      </p:sp>
      <p:pic>
        <p:nvPicPr>
          <p:cNvPr id="125" name="Google Shape;125;p16"/>
          <p:cNvPicPr preferRelativeResize="0">
            <a:picLocks noGrp="1"/>
          </p:cNvPicPr>
          <p:nvPr>
            <p:ph type="body" idx="1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128" y="1242646"/>
            <a:ext cx="9352672" cy="326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29" y="4507523"/>
            <a:ext cx="3169671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8282" y="4507523"/>
            <a:ext cx="2899117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7400" y="4495800"/>
            <a:ext cx="335280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22329" y="4495800"/>
            <a:ext cx="3169672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title"/>
          </p:nvPr>
        </p:nvSpPr>
        <p:spPr>
          <a:xfrm>
            <a:off x="822960" y="200885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5400"/>
              <a:buFont typeface="Calibri"/>
              <a:buNone/>
            </a:pPr>
            <a:r>
              <a:rPr lang="en-US" sz="5400" b="1" dirty="0">
                <a:solidFill>
                  <a:srgbClr val="4A86E8"/>
                </a:solidFill>
              </a:rPr>
              <a:t>           OUR  ACTIVITIES</a:t>
            </a:r>
            <a:endParaRPr dirty="0">
              <a:solidFill>
                <a:srgbClr val="4A86E8"/>
              </a:solidFill>
            </a:endParaRPr>
          </a:p>
        </p:txBody>
      </p:sp>
      <p:pic>
        <p:nvPicPr>
          <p:cNvPr id="233" name="Google Shape;233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641" t="27647" r="1242" b="1680"/>
          <a:stretch/>
        </p:blipFill>
        <p:spPr>
          <a:xfrm>
            <a:off x="6088966" y="1275778"/>
            <a:ext cx="6103034" cy="329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88953"/>
            <a:ext cx="5922498" cy="3317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49" y="4606290"/>
            <a:ext cx="2984301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00650" y="4606290"/>
            <a:ext cx="3159523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0173" y="4597470"/>
            <a:ext cx="3159523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15450" y="4583961"/>
            <a:ext cx="2876550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"/>
          <p:cNvSpPr txBox="1">
            <a:spLocks noGrp="1"/>
          </p:cNvSpPr>
          <p:nvPr>
            <p:ph type="title"/>
          </p:nvPr>
        </p:nvSpPr>
        <p:spPr>
          <a:xfrm>
            <a:off x="800100" y="0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3F3F3F"/>
              </a:buClr>
              <a:buSzPts val="5400"/>
              <a:buFont typeface="Calibri"/>
              <a:buNone/>
            </a:pPr>
            <a:r>
              <a:rPr lang="en-US" sz="5400" b="1" dirty="0">
                <a:solidFill>
                  <a:srgbClr val="4A86E8"/>
                </a:solidFill>
              </a:rPr>
              <a:t>           </a:t>
            </a:r>
            <a:r>
              <a:rPr lang="en-US" sz="6600" b="1" dirty="0">
                <a:solidFill>
                  <a:srgbClr val="4A86E8"/>
                </a:solidFill>
              </a:rPr>
              <a:t>OUR ACTIVITIES</a:t>
            </a:r>
            <a:endParaRPr dirty="0">
              <a:solidFill>
                <a:srgbClr val="4A86E8"/>
              </a:solidFill>
            </a:endParaRPr>
          </a:p>
        </p:txBody>
      </p:sp>
      <p:pic>
        <p:nvPicPr>
          <p:cNvPr id="244" name="Google Shape;2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000" y="1238874"/>
            <a:ext cx="5746794" cy="368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/>
          <p:cNvPicPr preferRelativeResize="0">
            <a:picLocks noGrp="1"/>
          </p:cNvPicPr>
          <p:nvPr>
            <p:ph type="body" idx="1"/>
          </p:nvPr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25" y="1358036"/>
            <a:ext cx="5986975" cy="362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928547"/>
            <a:ext cx="2700884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9783" y="4968322"/>
            <a:ext cx="2918929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7009" y="4928547"/>
            <a:ext cx="2882591" cy="81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9600" y="4978873"/>
            <a:ext cx="3969576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ctrTitle"/>
          </p:nvPr>
        </p:nvSpPr>
        <p:spPr>
          <a:xfrm>
            <a:off x="824000" y="457200"/>
            <a:ext cx="7063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/>
          </a:lstStyle>
          <a:p>
            <a:pPr marL="0" lvl="0" indent="0" algn="ctr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Tx/>
              <a:buFont typeface="Calibri"/>
              <a:buNone/>
            </a:pPr>
            <a:r>
              <a:rPr lang="en-US" sz="5400" b="1" dirty="0">
                <a:solidFill>
                  <a:schemeClr val="accent5"/>
                </a:solidFill>
              </a:rPr>
              <a:t>TOOLS IN USE</a:t>
            </a:r>
          </a:p>
        </p:txBody>
      </p:sp>
      <p:sp>
        <p:nvSpPr>
          <p:cNvPr id="265" name="Google Shape;265;p29"/>
          <p:cNvSpPr txBox="1">
            <a:spLocks noGrp="1"/>
          </p:cNvSpPr>
          <p:nvPr>
            <p:ph type="subTitle" idx="1"/>
          </p:nvPr>
        </p:nvSpPr>
        <p:spPr>
          <a:xfrm>
            <a:off x="824000" y="1825575"/>
            <a:ext cx="7954800" cy="2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/>
          </a:lstStyle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Char char="●"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SCREENING &amp; DIAGNOSTIC TOOLS: APPROPRIATE FOR THE CLINICAL CONDITION</a:t>
            </a:r>
            <a:endParaRPr dirty="0">
              <a:solidFill>
                <a:srgbClr val="4A86E8"/>
              </a:solidFill>
            </a:endParaRPr>
          </a:p>
          <a:p>
            <a:pPr marL="457200" lvl="0" indent="-2286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</a:pPr>
            <a:endParaRPr sz="20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Char char="●"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RNDA FOR ALL CHILDREN.</a:t>
            </a:r>
          </a:p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Char char="●"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GMFCS  FOR  CEREBRAL PALSY  .</a:t>
            </a:r>
            <a:b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</a:b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●MCHAT , ADOS  FOR  ASD .</a:t>
            </a:r>
            <a:endParaRPr dirty="0">
              <a:solidFill>
                <a:srgbClr val="4A86E8"/>
              </a:solidFill>
            </a:endParaRPr>
          </a:p>
          <a:p>
            <a:pPr marL="457200" lvl="0" indent="-2286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</a:pPr>
            <a:endParaRPr sz="20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Char char="●"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rPr>
              <a:t>CONNERS RATING SCALE,DSM - 5 FOR ADHD</a:t>
            </a:r>
            <a:endParaRPr sz="2000" b="1" dirty="0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266" name="Google Shape;2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4754866"/>
            <a:ext cx="3581399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400" y="4754866"/>
            <a:ext cx="309650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7900" y="4761900"/>
            <a:ext cx="2819399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2600" y="4754866"/>
            <a:ext cx="2819400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/>
          </a:lstStyle>
          <a:p>
            <a:pPr marL="0" lvl="0" indent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accent1"/>
                </a:solidFill>
              </a:rPr>
              <a:t>TOTAL NUMBER OF PATIENTS WITH DOWN SYNDROME ATTENDING IN SBK</a:t>
            </a:r>
            <a:endParaRPr dirty="0"/>
          </a:p>
        </p:txBody>
      </p:sp>
      <p:sp>
        <p:nvSpPr>
          <p:cNvPr id="138" name="Google Shape;138;p18"/>
          <p:cNvSpPr txBox="1">
            <a:spLocks noGrp="1"/>
          </p:cNvSpPr>
          <p:nvPr>
            <p:ph type="body" idx="1"/>
          </p:nvPr>
        </p:nvSpPr>
        <p:spPr>
          <a:xfrm>
            <a:off x="71562" y="1590261"/>
            <a:ext cx="12192000" cy="428575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/>
          </a:lstStyle>
          <a:p>
            <a:pPr marL="228600" lvl="0" indent="-50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graphicFrame>
        <p:nvGraphicFramePr>
          <p:cNvPr id="139" name="Google Shape;139;p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215380"/>
              </p:ext>
            </p:extLst>
          </p:nvPr>
        </p:nvGraphicFramePr>
        <p:xfrm>
          <a:off x="1006282" y="2289976"/>
          <a:ext cx="8128000" cy="1045474"/>
        </p:xfrm>
        <a:graphic>
          <a:graphicData uri="http://schemas.openxmlformats.org/drawingml/2006/table">
            <a:tbl>
              <a:tblPr firstRow="1" bandRow="1">
                <a:noFill/>
                <a:tableStyleId>{83308692-AF0E-444D-9AAB-30F4762B1CED}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424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</a:rPr>
                        <a:t>                     2021</a:t>
                      </a:r>
                      <a:endParaRPr sz="2000" b="1" dirty="0">
                        <a:solidFill>
                          <a:schemeClr val="tx1"/>
                        </a:solidFill>
                        <a:latin typeface="Berlin Sans FB" panose="020E0602020502020306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Berlin Sans FB Demi" panose="020E0802020502020306" pitchFamily="34" charset="0"/>
                        </a:rPr>
                        <a:t>       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Berlin Sans FB Demi" panose="020E0802020502020306" pitchFamily="34" charset="0"/>
                        </a:rPr>
                        <a:t>71</a:t>
                      </a:r>
                      <a:endParaRPr sz="2000" dirty="0">
                        <a:solidFill>
                          <a:schemeClr val="tx1"/>
                        </a:solidFill>
                        <a:latin typeface="Berlin Sans FB Demi" panose="020E0802020502020306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0" name="Google Shape;14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62" y="5486400"/>
            <a:ext cx="4222142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704" y="5486400"/>
            <a:ext cx="3912042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5746" y="5486400"/>
            <a:ext cx="3986254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076076" y="-14068"/>
            <a:ext cx="9586623" cy="215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/>
          </a:lstStyle>
          <a:p>
            <a:pPr marL="0" lvl="0" indent="0" algn="ctr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6000"/>
              <a:buFont typeface="Calibri"/>
              <a:buNone/>
            </a:pPr>
            <a:r>
              <a:rPr lang="en-US" sz="5900" dirty="0">
                <a:solidFill>
                  <a:schemeClr val="accent1"/>
                </a:solidFill>
              </a:rPr>
              <a:t>SOCIODEMOGRAPHIC PROFILE </a:t>
            </a:r>
            <a:r>
              <a:rPr lang="en-US" sz="5900" dirty="0">
                <a:solidFill>
                  <a:schemeClr val="accent5">
                    <a:lumMod val="75000"/>
                  </a:schemeClr>
                </a:solidFill>
              </a:rPr>
              <a:t>OF DOWN SYNDROME IN SBK</a:t>
            </a:r>
            <a:endParaRPr sz="5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0" y="2154803"/>
            <a:ext cx="12192000" cy="37848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/>
          </a:lstStyle>
          <a:p>
            <a:pPr marL="0" lvl="0" indent="0" algn="ctr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2400"/>
              <a:buNone/>
            </a:pPr>
            <a:r>
              <a:rPr lang="en-US" b="1" dirty="0">
                <a:solidFill>
                  <a:schemeClr val="accent5"/>
                </a:solidFill>
              </a:rPr>
              <a:t>AGE OF PRESENTATION IN MONTH</a:t>
            </a:r>
            <a:endParaRPr b="1" dirty="0">
              <a:solidFill>
                <a:schemeClr val="accent5"/>
              </a:solidFill>
            </a:endParaRPr>
          </a:p>
        </p:txBody>
      </p:sp>
      <p:graphicFrame>
        <p:nvGraphicFramePr>
          <p:cNvPr id="86" name="Google Shape;86;p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425533"/>
              </p:ext>
            </p:extLst>
          </p:nvPr>
        </p:nvGraphicFramePr>
        <p:xfrm>
          <a:off x="1812455" y="2500194"/>
          <a:ext cx="8113875" cy="3566240"/>
        </p:xfrm>
        <a:graphic>
          <a:graphicData uri="http://schemas.openxmlformats.org/drawingml/2006/table">
            <a:tbl>
              <a:tblPr firstRow="1" bandRow="1">
                <a:noFill/>
                <a:tableStyleId>{83308692-AF0E-444D-9AAB-30F4762B1CED}</a:tableStyleId>
              </a:tblPr>
              <a:tblGrid>
                <a:gridCol w="404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006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AGE IN MONTH</a:t>
                      </a:r>
                      <a:endParaRPr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INCIDENCE</a:t>
                      </a:r>
                      <a:endParaRPr sz="24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&lt; 3</a:t>
                      </a:r>
                      <a:endParaRPr sz="2400" b="1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0</a:t>
                      </a:r>
                      <a:endParaRPr sz="2400"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accent1"/>
                          </a:solidFill>
                        </a:rPr>
                        <a:t>3 -12</a:t>
                      </a:r>
                      <a:endParaRPr sz="2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9.85%</a:t>
                      </a:r>
                      <a:endParaRPr sz="2400"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13 - 24</a:t>
                      </a:r>
                      <a:endParaRPr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35.21%</a:t>
                      </a:r>
                      <a:endParaRPr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accent1"/>
                          </a:solidFill>
                        </a:rPr>
                        <a:t>25 - 36</a:t>
                      </a:r>
                      <a:endParaRPr sz="2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23.94%</a:t>
                      </a:r>
                      <a:endParaRPr sz="2400"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accent1"/>
                          </a:solidFill>
                        </a:rPr>
                        <a:t>37 - 60</a:t>
                      </a:r>
                      <a:endParaRPr sz="2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18.3%</a:t>
                      </a:r>
                      <a:endParaRPr sz="2400"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accent1"/>
                          </a:solidFill>
                        </a:rPr>
                        <a:t>&gt; 60</a:t>
                      </a:r>
                      <a:endParaRPr sz="2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12.67%</a:t>
                      </a:r>
                      <a:endParaRPr sz="2400"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750" y="6285014"/>
            <a:ext cx="3333750" cy="55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85014"/>
            <a:ext cx="3333750" cy="572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4403" y="6265528"/>
            <a:ext cx="2469514" cy="59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2569" y="6265528"/>
            <a:ext cx="3333750" cy="572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906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/>
          </a:lstStyle>
          <a:p>
            <a:pPr marL="0" lvl="0" indent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accent1"/>
                </a:solidFill>
              </a:rPr>
              <a:t>                            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GENDER</a:t>
            </a:r>
            <a:br>
              <a:rPr lang="en-US" dirty="0">
                <a:solidFill>
                  <a:schemeClr val="accent1"/>
                </a:solidFill>
              </a:rPr>
            </a:br>
            <a:endParaRPr dirty="0">
              <a:solidFill>
                <a:schemeClr val="accent1"/>
              </a:solidFill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0" y="2271133"/>
            <a:ext cx="12192000" cy="36446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/>
          </a:lstStyle>
          <a:p>
            <a:pPr marL="0" lvl="0" indent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                                                                 </a:t>
            </a:r>
            <a:r>
              <a:rPr lang="en-US" sz="4000" dirty="0">
                <a:solidFill>
                  <a:srgbClr val="0070C0"/>
                </a:solidFill>
              </a:rPr>
              <a:t>RESIDENCE</a:t>
            </a:r>
            <a:endParaRPr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chemeClr val="accent1"/>
              </a:solidFill>
            </a:endParaRPr>
          </a:p>
        </p:txBody>
      </p:sp>
      <p:graphicFrame>
        <p:nvGraphicFramePr>
          <p:cNvPr id="97" name="Google Shape;97;p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405827"/>
              </p:ext>
            </p:extLst>
          </p:nvPr>
        </p:nvGraphicFramePr>
        <p:xfrm>
          <a:off x="1523116" y="3112515"/>
          <a:ext cx="8128000" cy="2183925"/>
        </p:xfrm>
        <a:graphic>
          <a:graphicData uri="http://schemas.openxmlformats.org/drawingml/2006/table">
            <a:tbl>
              <a:tblPr firstRow="1" bandRow="1">
                <a:noFill/>
                <a:tableStyleId>{83308692-AF0E-444D-9AAB-30F4762B1CED}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797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97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</a:rPr>
                        <a:t>URBAN</a:t>
                      </a:r>
                      <a:endParaRPr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</a:rPr>
                        <a:t>76.05%</a:t>
                      </a:r>
                      <a:endParaRPr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797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</a:rPr>
                        <a:t>RURAL</a:t>
                      </a:r>
                      <a:endParaRPr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</a:rPr>
                        <a:t>23.94%</a:t>
                      </a:r>
                      <a:endParaRPr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8" name="Google Shape;98;p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25416"/>
              </p:ext>
            </p:extLst>
          </p:nvPr>
        </p:nvGraphicFramePr>
        <p:xfrm>
          <a:off x="1523116" y="1419380"/>
          <a:ext cx="8128000" cy="828060"/>
        </p:xfrm>
        <a:graphic>
          <a:graphicData uri="http://schemas.openxmlformats.org/drawingml/2006/table">
            <a:tbl>
              <a:tblPr firstRow="1" bandRow="1">
                <a:noFill/>
                <a:tableStyleId>{83308692-AF0E-444D-9AAB-30F4762B1CED}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/>
                        <a:t>  </a:t>
                      </a:r>
                      <a:endParaRPr sz="1800" b="1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accent1"/>
                          </a:solidFill>
                        </a:rPr>
                        <a:t>MALE </a:t>
                      </a:r>
                      <a:r>
                        <a:rPr lang="en-US" sz="1800" b="1" dirty="0"/>
                        <a:t>                  </a:t>
                      </a:r>
                      <a:r>
                        <a:rPr lang="en-US" sz="1800" b="1" dirty="0">
                          <a:solidFill>
                            <a:schemeClr val="accent1"/>
                          </a:solidFill>
                        </a:rPr>
                        <a:t>:                FEMALE</a:t>
                      </a:r>
                      <a:endParaRPr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Bell MT" panose="02020503060305020303" pitchFamily="18" charset="0"/>
                        </a:rPr>
                        <a:t>1.8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       :       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9" name="Google Shape;9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5438620"/>
            <a:ext cx="4587903" cy="1419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7902" y="5438620"/>
            <a:ext cx="4126728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14630" y="5438620"/>
            <a:ext cx="3477370" cy="1419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/>
          </a:lstStyle>
          <a:p>
            <a:pPr marL="0" lvl="0" indent="0" algn="ctr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accent1"/>
                </a:solidFill>
              </a:rPr>
              <a:t>PARENT’S AGE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07" name="Google Shape;107;p15"/>
          <p:cNvSpPr txBox="1">
            <a:spLocks noGrp="1"/>
          </p:cNvSpPr>
          <p:nvPr>
            <p:ph type="body" idx="1"/>
          </p:nvPr>
        </p:nvSpPr>
        <p:spPr>
          <a:xfrm>
            <a:off x="0" y="1463040"/>
            <a:ext cx="12192000" cy="428575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/>
          </a:lstStyle>
          <a:p>
            <a:pPr marL="228600" lvl="0" indent="-50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aphicFrame>
        <p:nvGraphicFramePr>
          <p:cNvPr id="108" name="Google Shape;108;p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364927"/>
              </p:ext>
            </p:extLst>
          </p:nvPr>
        </p:nvGraphicFramePr>
        <p:xfrm>
          <a:off x="1600200" y="1690688"/>
          <a:ext cx="8122479" cy="3727960"/>
        </p:xfrm>
        <a:graphic>
          <a:graphicData uri="http://schemas.openxmlformats.org/drawingml/2006/table">
            <a:tbl>
              <a:tblPr firstRow="1" bandRow="1">
                <a:noFill/>
                <a:tableStyleId>{83308692-AF0E-444D-9AAB-30F4762B1CED}</a:tableStyleId>
              </a:tblPr>
              <a:tblGrid>
                <a:gridCol w="4058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0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Berlin Sans FB Demi" panose="020E0802020502020306" pitchFamily="34" charset="0"/>
                        </a:rPr>
                        <a:t>PATERNAL AGE</a:t>
                      </a:r>
                      <a:endParaRPr dirty="0">
                        <a:solidFill>
                          <a:schemeClr val="accent1"/>
                        </a:solidFill>
                        <a:latin typeface="Berlin Sans FB Demi" panose="020E0802020502020306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latin typeface="Berlin Sans FB Demi" panose="020E0802020502020306" pitchFamily="34" charset="0"/>
                        </a:rPr>
                        <a:t>MATERNAL AGE</a:t>
                      </a:r>
                      <a:endParaRPr dirty="0">
                        <a:solidFill>
                          <a:schemeClr val="accent1"/>
                        </a:solidFill>
                        <a:latin typeface="Berlin Sans FB Demi" panose="020E0802020502020306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72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&lt;35 YEARS                                                                                                                                                                               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        14.08%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&lt;20 YEARS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            9.85%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072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&gt;35-40 YEARS  </a:t>
                      </a: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       46.47%</a:t>
                      </a: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 </a:t>
                      </a:r>
                      <a:endParaRPr b="1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21-30 YEARS</a:t>
                      </a:r>
                      <a:endParaRPr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49.29%</a:t>
                      </a:r>
                      <a:endParaRPr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072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&gt;40 YEARS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           39.43</a:t>
                      </a: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%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31-40 YEARS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              40.84%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542058"/>
            <a:ext cx="4715123" cy="13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5123" y="5542058"/>
            <a:ext cx="3840480" cy="13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5602" y="5508583"/>
            <a:ext cx="3636397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/>
          </a:lstStyle>
          <a:p>
            <a:pPr marL="0" lvl="0" indent="0" algn="ctr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accent1"/>
                </a:solidFill>
              </a:rPr>
              <a:t>CLINICAL PROFILE OF DOWN SYNDROME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17" name="Google Shape;117;p16"/>
          <p:cNvSpPr txBox="1">
            <a:spLocks noGrp="1"/>
          </p:cNvSpPr>
          <p:nvPr>
            <p:ph type="body" idx="1"/>
          </p:nvPr>
        </p:nvSpPr>
        <p:spPr>
          <a:xfrm>
            <a:off x="0" y="1463040"/>
            <a:ext cx="12192000" cy="428575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/>
          </a:lstStyle>
          <a:p>
            <a:pPr marL="228600" lvl="0" indent="-50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aphicFrame>
        <p:nvGraphicFramePr>
          <p:cNvPr id="118" name="Google Shape;118;p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436417"/>
              </p:ext>
            </p:extLst>
          </p:nvPr>
        </p:nvGraphicFramePr>
        <p:xfrm>
          <a:off x="1594679" y="1690689"/>
          <a:ext cx="8128000" cy="3291930"/>
        </p:xfrm>
        <a:graphic>
          <a:graphicData uri="http://schemas.openxmlformats.org/drawingml/2006/table">
            <a:tbl>
              <a:tblPr firstRow="1" bandRow="1">
                <a:noFill/>
                <a:tableStyleId>{83308692-AF0E-444D-9AAB-30F4762B1CED}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MOTOR DELAY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46.47%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SPEECH DELAY</a:t>
                      </a:r>
                      <a:endParaRPr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100%</a:t>
                      </a:r>
                      <a:endParaRPr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COGNITIVE DELAY</a:t>
                      </a:r>
                      <a:endParaRPr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100%</a:t>
                      </a:r>
                      <a:endParaRPr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BEHAVIOR DELAY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30.98%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SLEEP DISORDER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18.30%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EPILEPSY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21.12%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ACUTE STROKE SYNDROME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1.3%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6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19" name="Google Shape;1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75108"/>
            <a:ext cx="333375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750" y="5463181"/>
            <a:ext cx="333375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7500" y="5457218"/>
            <a:ext cx="333375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5433" y="5451255"/>
            <a:ext cx="2402384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/>
          </a:lstStyle>
          <a:p>
            <a:pPr marL="0" lvl="0" indent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accent1"/>
                </a:solidFill>
              </a:rPr>
              <a:t>     ASSOCIATION OF DOWN SYNDROME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0" y="1463040"/>
            <a:ext cx="12192000" cy="428575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/>
          </a:lstStyle>
          <a:p>
            <a:pPr marL="228600" lvl="0" indent="-508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aphicFrame>
        <p:nvGraphicFramePr>
          <p:cNvPr id="129" name="Google Shape;129;p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519591"/>
              </p:ext>
            </p:extLst>
          </p:nvPr>
        </p:nvGraphicFramePr>
        <p:xfrm>
          <a:off x="1594679" y="1690688"/>
          <a:ext cx="8128000" cy="3704275"/>
        </p:xfrm>
        <a:graphic>
          <a:graphicData uri="http://schemas.openxmlformats.org/drawingml/2006/table">
            <a:tbl>
              <a:tblPr firstRow="1" bandRow="1">
                <a:noFill/>
                <a:tableStyleId>{83308692-AF0E-444D-9AAB-30F4762B1CED}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0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50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HYPOTHYRODISM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2.8%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72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erlin Sans FB Demi" panose="020E0802020502020306" pitchFamily="34" charset="0"/>
                        </a:rPr>
                        <a:t>CONGENITAL HEART DISEASE</a:t>
                      </a: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  <a:latin typeface="Berlin Sans FB Demi" panose="020E0802020502020306" pitchFamily="34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Berlin Sans FB Demi" panose="020E0802020502020306" pitchFamily="34" charset="0"/>
                        </a:rPr>
                        <a:t>19.71%</a:t>
                      </a:r>
                      <a:endParaRPr sz="2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Berlin Sans FB Demi" panose="020E0802020502020306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072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MALIGNANCY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1.3%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0725"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GASTRO INTESTINAL PROBLEM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>
                      <a:defPPr/>
                    </a:lstStyle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</a:rPr>
                        <a:t>4.22%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0" name="Google Shape;1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5475108"/>
            <a:ext cx="3896139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6138" y="5475108"/>
            <a:ext cx="3896138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2276" y="5475108"/>
            <a:ext cx="4399724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0"/>
          <p:cNvPicPr preferRelativeResize="0"/>
          <p:nvPr/>
        </p:nvPicPr>
        <p:blipFill rotWithShape="1">
          <a:blip r:embed="rId3">
            <a:alphaModFix/>
          </a:blip>
          <a:srcRect b="16304"/>
          <a:stretch/>
        </p:blipFill>
        <p:spPr>
          <a:xfrm>
            <a:off x="12895" y="-16412"/>
            <a:ext cx="9143999" cy="58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63ADE4-70D0-4F3B-B0BE-97A1B2A7C8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3" t="16000" r="-6060"/>
          <a:stretch/>
        </p:blipFill>
        <p:spPr>
          <a:xfrm>
            <a:off x="9156894" y="173502"/>
            <a:ext cx="3339906" cy="668449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2"/>
          <p:cNvSpPr txBox="1">
            <a:spLocks noGrp="1"/>
          </p:cNvSpPr>
          <p:nvPr>
            <p:ph type="ctrTitle"/>
          </p:nvPr>
        </p:nvSpPr>
        <p:spPr>
          <a:xfrm>
            <a:off x="824000" y="446324"/>
            <a:ext cx="7063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>
            <a:defPPr/>
          </a:lstStyle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Tx/>
              <a:buFont typeface="Calibri"/>
              <a:buNone/>
            </a:pPr>
            <a:endParaRPr b="1">
              <a:solidFill>
                <a:srgbClr val="4A86E8"/>
              </a:solidFill>
            </a:endParaRPr>
          </a:p>
        </p:txBody>
      </p:sp>
      <p:sp>
        <p:nvSpPr>
          <p:cNvPr id="290" name="Google Shape;290;p32"/>
          <p:cNvSpPr txBox="1">
            <a:spLocks noGrp="1"/>
          </p:cNvSpPr>
          <p:nvPr>
            <p:ph type="subTitle" idx="1"/>
          </p:nvPr>
        </p:nvSpPr>
        <p:spPr>
          <a:xfrm>
            <a:off x="824000" y="1825575"/>
            <a:ext cx="7954800" cy="26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/>
          </a:lstStyle>
          <a:p>
            <a:pPr marL="457200" lvl="0" indent="-34290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4A86E8"/>
              </a:buClr>
              <a:buSzPts val="1800"/>
              <a:buChar char="●"/>
            </a:pPr>
            <a:endParaRPr sz="2000" b="1">
              <a:solidFill>
                <a:srgbClr val="4A86E8"/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291" name="Google Shape;29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80300"/>
            <a:ext cx="226965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4250" y="4380300"/>
            <a:ext cx="233505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9300" y="4380300"/>
            <a:ext cx="226965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8950" y="4380300"/>
            <a:ext cx="2335050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3" descr="C:\Users\USER\Pictures\downloa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378" y="533400"/>
            <a:ext cx="12173244" cy="529675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3"/>
          <p:cNvSpPr/>
          <p:nvPr/>
        </p:nvSpPr>
        <p:spPr>
          <a:xfrm>
            <a:off x="2800350" y="285750"/>
            <a:ext cx="34290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 b="0" i="0" u="none" strike="noStrike" cap="none">
                <a:solidFill>
                  <a:srgbClr val="000000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marR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5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Arial" pitchFamily="34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301" name="Google Shape;30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56" y="6094800"/>
            <a:ext cx="2967553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6310" y="6086594"/>
            <a:ext cx="3134308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2290" y="6086594"/>
            <a:ext cx="3113400" cy="7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282" y="6086594"/>
            <a:ext cx="3173250" cy="7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5.0.12"/>
  <p:tag name="AS_OS" val="Microsoft Windows NT 10.0.17763.0"/>
  <p:tag name="AS_RELEASE_DATE" val="2022.02.14"/>
  <p:tag name="AS_TITLE" val="Aspose.Slides for .NET5"/>
  <p:tag name="AS_VERSION" val="22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itchFamily="34" charset="0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499</Words>
  <Application>Microsoft Office PowerPoint</Application>
  <PresentationFormat>Widescreen</PresentationFormat>
  <Paragraphs>168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Times New Roman</vt:lpstr>
      <vt:lpstr>Libre Baskerville</vt:lpstr>
      <vt:lpstr>Bell MT</vt:lpstr>
      <vt:lpstr>Arial</vt:lpstr>
      <vt:lpstr>Berlin Sans FB</vt:lpstr>
      <vt:lpstr>Calibri</vt:lpstr>
      <vt:lpstr>Noto Sans Symbols</vt:lpstr>
      <vt:lpstr>Roboto</vt:lpstr>
      <vt:lpstr>Arial Black</vt:lpstr>
      <vt:lpstr>Berlin Sans FB Demi</vt:lpstr>
      <vt:lpstr>Office Theme</vt:lpstr>
      <vt:lpstr>Office Theme</vt:lpstr>
      <vt:lpstr>Office Theme</vt:lpstr>
      <vt:lpstr>Retrospect</vt:lpstr>
      <vt:lpstr>Retrospect</vt:lpstr>
      <vt:lpstr>PowerPoint Presentation</vt:lpstr>
      <vt:lpstr>PowerPoint Presentation</vt:lpstr>
      <vt:lpstr>Brief History of SBK</vt:lpstr>
      <vt:lpstr>PowerPoint Presentation</vt:lpstr>
      <vt:lpstr>PowerPoint Presentation</vt:lpstr>
      <vt:lpstr>PowerPoint Presentation</vt:lpstr>
      <vt:lpstr>VISION OF SBK</vt:lpstr>
      <vt:lpstr>PRESENT SERVICES PROVIDED AT SBK</vt:lpstr>
      <vt:lpstr>PowerPoint Presentation</vt:lpstr>
      <vt:lpstr>PowerPoint Presentation</vt:lpstr>
      <vt:lpstr>PowerPoint Presentation</vt:lpstr>
      <vt:lpstr>PowerPoint Presentation</vt:lpstr>
      <vt:lpstr>               OUR  ACTIVITIES</vt:lpstr>
      <vt:lpstr>           OUR  ACTIVITIES</vt:lpstr>
      <vt:lpstr>           OUR ACTIVITIES</vt:lpstr>
      <vt:lpstr>TOOLS IN USE</vt:lpstr>
      <vt:lpstr>TOTAL NUMBER OF PATIENTS WITH DOWN SYNDROME ATTENDING IN SBK</vt:lpstr>
      <vt:lpstr>SOCIODEMOGRAPHIC PROFILE OF DOWN SYNDROME IN SBK</vt:lpstr>
      <vt:lpstr>                             GENDER </vt:lpstr>
      <vt:lpstr>PARENT’S AGE</vt:lpstr>
      <vt:lpstr>CLINICAL PROFILE OF DOWN SYNDROME</vt:lpstr>
      <vt:lpstr>     ASSOCIATION OF DOWN SYNDROME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SOCIODEMOGRAPHIC PROFILE OF DOWN SYNDROME IN SBK</dc:title>
  <cp:lastModifiedBy>pc</cp:lastModifiedBy>
  <cp:revision>103</cp:revision>
  <cp:lastPrinted>2022-03-18T20:08:10Z</cp:lastPrinted>
  <dcterms:created xsi:type="dcterms:W3CDTF">2022-03-18T20:08:10Z</dcterms:created>
  <dcterms:modified xsi:type="dcterms:W3CDTF">2022-03-19T18:47:26Z</dcterms:modified>
</cp:coreProperties>
</file>